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sldIdLst>
    <p:sldId id="256" r:id="rId2"/>
    <p:sldId id="257" r:id="rId3"/>
    <p:sldId id="258" r:id="rId4"/>
    <p:sldId id="259" r:id="rId5"/>
    <p:sldId id="260" r:id="rId6"/>
    <p:sldId id="261" r:id="rId7"/>
    <p:sldId id="271" r:id="rId8"/>
    <p:sldId id="262" r:id="rId9"/>
    <p:sldId id="263" r:id="rId10"/>
    <p:sldId id="264" r:id="rId11"/>
    <p:sldId id="265" r:id="rId12"/>
    <p:sldId id="266" r:id="rId13"/>
    <p:sldId id="267" r:id="rId14"/>
    <p:sldId id="269" r:id="rId15"/>
    <p:sldId id="268" r:id="rId16"/>
    <p:sldId id="270"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812" autoAdjust="0"/>
  </p:normalViewPr>
  <p:slideViewPr>
    <p:cSldViewPr>
      <p:cViewPr varScale="1">
        <p:scale>
          <a:sx n="69" d="100"/>
          <a:sy n="69" d="100"/>
        </p:scale>
        <p:origin x="-2004" y="-108"/>
      </p:cViewPr>
      <p:guideLst>
        <p:guide orient="horz" pos="2160"/>
        <p:guide pos="2880"/>
      </p:guideLst>
    </p:cSldViewPr>
  </p:slideViewPr>
  <p:notesTextViewPr>
    <p:cViewPr>
      <p:scale>
        <a:sx n="100" d="100"/>
        <a:sy n="100" d="100"/>
      </p:scale>
      <p:origin x="0" y="0"/>
    </p:cViewPr>
  </p:notesTextViewPr>
  <p:notesViewPr>
    <p:cSldViewPr>
      <p:cViewPr varScale="1">
        <p:scale>
          <a:sx n="69" d="100"/>
          <a:sy n="69" d="100"/>
        </p:scale>
        <p:origin x="-32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E29BA5-EC31-4E48-A1D0-73DD37D6BE43}" type="datetimeFigureOut">
              <a:rPr lang="en-US" smtClean="0"/>
              <a:t>4/26/2013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C026C3-014A-4C01-9C63-879F29A9139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Good afternoon. Thank</a:t>
            </a:r>
            <a:r>
              <a:rPr lang="en-US" baseline="0" dirty="0" smtClean="0"/>
              <a:t> you for coming to this research presentation entitled The Impact of Oral Language Strategies on Second Grade Students’ Skills in the Areas of Reading and Writing. This research was completed for my master’s thesis project to be finished in June 2013. It is part of a greater body of literature looking at the issue of literacy within the United States and the reasons why so many Americans struggle to read and write well enough to complete their daily jobs. </a:t>
            </a:r>
            <a:endParaRPr lang="en-US" dirty="0"/>
          </a:p>
        </p:txBody>
      </p:sp>
      <p:sp>
        <p:nvSpPr>
          <p:cNvPr id="4" name="Slide Number Placeholder 3"/>
          <p:cNvSpPr>
            <a:spLocks noGrp="1"/>
          </p:cNvSpPr>
          <p:nvPr>
            <p:ph type="sldNum" sz="quarter" idx="10"/>
          </p:nvPr>
        </p:nvSpPr>
        <p:spPr/>
        <p:txBody>
          <a:bodyPr/>
          <a:lstStyle/>
          <a:p>
            <a:fld id="{85C026C3-014A-4C01-9C63-879F29A91397}"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were four data</a:t>
            </a:r>
            <a:r>
              <a:rPr lang="en-US" baseline="0" dirty="0" smtClean="0"/>
              <a:t> pieces: the CORE Phonics Survey, the Idaho Reading Indicator, Aimsweb Progress Monitors, and a Writing Rubric based upon the 6+1 Writing Model. Gain scores were analyzed in order to compare the control group and experimental groups, including looking at the Matthew Effect. </a:t>
            </a:r>
            <a:endParaRPr lang="en-US" dirty="0"/>
          </a:p>
        </p:txBody>
      </p:sp>
      <p:sp>
        <p:nvSpPr>
          <p:cNvPr id="4" name="Slide Number Placeholder 3"/>
          <p:cNvSpPr>
            <a:spLocks noGrp="1"/>
          </p:cNvSpPr>
          <p:nvPr>
            <p:ph type="sldNum" sz="quarter" idx="10"/>
          </p:nvPr>
        </p:nvSpPr>
        <p:spPr/>
        <p:txBody>
          <a:bodyPr/>
          <a:lstStyle/>
          <a:p>
            <a:fld id="{85C026C3-014A-4C01-9C63-879F29A91397}" type="slidenum">
              <a:rPr lang="en-US" smtClean="0"/>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a:t>
            </a:r>
            <a:r>
              <a:rPr lang="en-US" baseline="0" dirty="0" smtClean="0"/>
              <a:t> were three main conclusions: A correlation exists between oral language abilities and reading abilities. A correlation exists between oral language abilities and writing abilities. And lastly, academic gains were made in reading and writing, but were limited by the ceiling effect, in which students reach the highest score possible and then cannot progress any further. </a:t>
            </a:r>
            <a:endParaRPr lang="en-US" dirty="0"/>
          </a:p>
        </p:txBody>
      </p:sp>
      <p:sp>
        <p:nvSpPr>
          <p:cNvPr id="4" name="Slide Number Placeholder 3"/>
          <p:cNvSpPr>
            <a:spLocks noGrp="1"/>
          </p:cNvSpPr>
          <p:nvPr>
            <p:ph type="sldNum" sz="quarter" idx="10"/>
          </p:nvPr>
        </p:nvSpPr>
        <p:spPr/>
        <p:txBody>
          <a:bodyPr/>
          <a:lstStyle/>
          <a:p>
            <a:fld id="{85C026C3-014A-4C01-9C63-879F29A91397}" type="slidenum">
              <a:rPr lang="en-US" smtClean="0"/>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Overwhelmingly, the data pointed to a correlation between oral language abilities and reading abilities. The only instrument</a:t>
            </a:r>
            <a:r>
              <a:rPr lang="en-US" baseline="0" dirty="0" smtClean="0"/>
              <a:t> that did not reveal this was the Idaho Reading Indicator, which is an official assessment given once in August and once in mid-January. This may be for several reasons. One reason may have been that the test was not given until mid-January, while the treatment ended in mid-December. Another reason may have been that this test was only given once at the beginning and once at the end and is only a one minute reading rate assessment. Lastly, this test was also given by an unfamiliar proctor, which for some young students is overwhelming and can affect their scores.</a:t>
            </a:r>
            <a:endParaRPr lang="en-US" dirty="0"/>
          </a:p>
        </p:txBody>
      </p:sp>
      <p:sp>
        <p:nvSpPr>
          <p:cNvPr id="4" name="Slide Number Placeholder 3"/>
          <p:cNvSpPr>
            <a:spLocks noGrp="1"/>
          </p:cNvSpPr>
          <p:nvPr>
            <p:ph type="sldNum" sz="quarter" idx="10"/>
          </p:nvPr>
        </p:nvSpPr>
        <p:spPr/>
        <p:txBody>
          <a:bodyPr/>
          <a:lstStyle/>
          <a:p>
            <a:fld id="{85C026C3-014A-4C01-9C63-879F29A91397}" type="slidenum">
              <a:rPr lang="en-US" smtClean="0"/>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All of the data in this study revealed</a:t>
            </a:r>
            <a:r>
              <a:rPr lang="en-US" baseline="0" dirty="0" smtClean="0"/>
              <a:t> a correlation between oral language abilities and writing abilities. The instrument in this study that was used was a Writing Rubric based on the popular 6+1 Writing Model, commonly used to teach writing skills. </a:t>
            </a:r>
            <a:endParaRPr lang="en-US" dirty="0"/>
          </a:p>
        </p:txBody>
      </p:sp>
      <p:sp>
        <p:nvSpPr>
          <p:cNvPr id="4" name="Slide Number Placeholder 3"/>
          <p:cNvSpPr>
            <a:spLocks noGrp="1"/>
          </p:cNvSpPr>
          <p:nvPr>
            <p:ph type="sldNum" sz="quarter" idx="10"/>
          </p:nvPr>
        </p:nvSpPr>
        <p:spPr/>
        <p:txBody>
          <a:bodyPr/>
          <a:lstStyle/>
          <a:p>
            <a:fld id="{85C026C3-014A-4C01-9C63-879F29A91397}" type="slidenum">
              <a:rPr lang="en-US" smtClean="0"/>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Two of the instruments used in this study were likely affected by the ceiling effect. In the CORE Phonics</a:t>
            </a:r>
            <a:r>
              <a:rPr lang="en-US" baseline="0" dirty="0" smtClean="0"/>
              <a:t> Survey, there were multiple students who achieved the highest score possible, greatly affecting the overall result. Likewise, in the initial assessment for Writing, there were multiple students who achieved the top score. This makes it difficult to measure growth because they can only achieve the score they received on the first assessment. </a:t>
            </a:r>
            <a:endParaRPr lang="en-US" dirty="0"/>
          </a:p>
        </p:txBody>
      </p:sp>
      <p:sp>
        <p:nvSpPr>
          <p:cNvPr id="4" name="Slide Number Placeholder 3"/>
          <p:cNvSpPr>
            <a:spLocks noGrp="1"/>
          </p:cNvSpPr>
          <p:nvPr>
            <p:ph type="sldNum" sz="quarter" idx="10"/>
          </p:nvPr>
        </p:nvSpPr>
        <p:spPr/>
        <p:txBody>
          <a:bodyPr/>
          <a:lstStyle/>
          <a:p>
            <a:fld id="{85C026C3-014A-4C01-9C63-879F29A91397}" type="slidenum">
              <a:rPr lang="en-US" smtClean="0"/>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were multiple recommendations</a:t>
            </a:r>
            <a:r>
              <a:rPr lang="en-US" baseline="0" dirty="0" smtClean="0"/>
              <a:t> for future research in the form of several questions. First, if the population was changed, would the results have remained the same? Secondly, if more tests or different tests with no ceiling effect were used, would the results have been different? Lastly, if the categories for high, medium, and low were changed, would there have been a difference in the data results?</a:t>
            </a:r>
            <a:endParaRPr lang="en-US" dirty="0"/>
          </a:p>
        </p:txBody>
      </p:sp>
      <p:sp>
        <p:nvSpPr>
          <p:cNvPr id="4" name="Slide Number Placeholder 3"/>
          <p:cNvSpPr>
            <a:spLocks noGrp="1"/>
          </p:cNvSpPr>
          <p:nvPr>
            <p:ph type="sldNum" sz="quarter" idx="10"/>
          </p:nvPr>
        </p:nvSpPr>
        <p:spPr/>
        <p:txBody>
          <a:bodyPr/>
          <a:lstStyle/>
          <a:p>
            <a:fld id="{85C026C3-014A-4C01-9C63-879F29A91397}" type="slidenum">
              <a:rPr lang="en-US" smtClean="0"/>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All of this then lends itself to the recommendation that oral</a:t>
            </a:r>
            <a:r>
              <a:rPr lang="en-US" baseline="0" dirty="0" smtClean="0"/>
              <a:t> language activities be used frequently in the classroom in order to achieve reading and writing gains. The data and research in this study support this, as well as previous research that has been done. In addition, the researcher noticed that students were consistently motivated and excited to complete these oral language activities. This is secondary reinforcement that these activities are helpful and enjoyable as a way to practice language within the classroom. </a:t>
            </a:r>
            <a:endParaRPr lang="en-US" dirty="0"/>
          </a:p>
        </p:txBody>
      </p:sp>
      <p:sp>
        <p:nvSpPr>
          <p:cNvPr id="4" name="Slide Number Placeholder 3"/>
          <p:cNvSpPr>
            <a:spLocks noGrp="1"/>
          </p:cNvSpPr>
          <p:nvPr>
            <p:ph type="sldNum" sz="quarter" idx="10"/>
          </p:nvPr>
        </p:nvSpPr>
        <p:spPr/>
        <p:txBody>
          <a:bodyPr/>
          <a:lstStyle/>
          <a:p>
            <a:fld id="{85C026C3-014A-4C01-9C63-879F29A91397}" type="slidenum">
              <a:rPr lang="en-US" smtClean="0"/>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research initially began as an</a:t>
            </a:r>
            <a:r>
              <a:rPr lang="en-US" baseline="0" dirty="0" smtClean="0"/>
              <a:t> opportunity to use the education I received during my previous three years at The College of Idaho in a practical and authentic way. While completing my bachelor’s degree, I participated in the Speech and Debate program at the college, ultimately earning a minor in Speech Rhetoric. This was a new and valuable experience and demonstrated to me personally the value of oral language education. In developing a research project, I wondered if this personal experience would hold true for my students. I also incorporated my understanding of reading from my second minor, and its’ importance for students’ in evaluating the effect of oral language on reading and writing. </a:t>
            </a:r>
            <a:endParaRPr lang="en-US" dirty="0"/>
          </a:p>
        </p:txBody>
      </p:sp>
      <p:sp>
        <p:nvSpPr>
          <p:cNvPr id="4" name="Slide Number Placeholder 3"/>
          <p:cNvSpPr>
            <a:spLocks noGrp="1"/>
          </p:cNvSpPr>
          <p:nvPr>
            <p:ph type="sldNum" sz="quarter" idx="10"/>
          </p:nvPr>
        </p:nvSpPr>
        <p:spPr/>
        <p:txBody>
          <a:bodyPr/>
          <a:lstStyle/>
          <a:p>
            <a:fld id="{85C026C3-014A-4C01-9C63-879F29A91397}"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purpose of this study then</a:t>
            </a:r>
            <a:r>
              <a:rPr lang="en-US" baseline="0" dirty="0" smtClean="0"/>
              <a:t> was to supply information on the role of oral language skills on reading and writing abilities. This research builds upon previous research that showed connections between reading and writing and oral language. The gap of research is also addressed by looking at both reading and writing in connection to oral language, something previously rarely addressed. </a:t>
            </a:r>
            <a:endParaRPr lang="en-US" dirty="0"/>
          </a:p>
        </p:txBody>
      </p:sp>
      <p:sp>
        <p:nvSpPr>
          <p:cNvPr id="4" name="Slide Number Placeholder 3"/>
          <p:cNvSpPr>
            <a:spLocks noGrp="1"/>
          </p:cNvSpPr>
          <p:nvPr>
            <p:ph type="sldNum" sz="quarter" idx="10"/>
          </p:nvPr>
        </p:nvSpPr>
        <p:spPr/>
        <p:txBody>
          <a:bodyPr/>
          <a:lstStyle/>
          <a:p>
            <a:fld id="{85C026C3-014A-4C01-9C63-879F29A91397}"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focus of this study as guided by the research questions then, is to</a:t>
            </a:r>
            <a:r>
              <a:rPr lang="en-US" baseline="0" dirty="0" smtClean="0"/>
              <a:t> discover any correlations between oral language abilities and reading and oral language abilities and writing. </a:t>
            </a:r>
            <a:endParaRPr lang="en-US" dirty="0"/>
          </a:p>
        </p:txBody>
      </p:sp>
      <p:sp>
        <p:nvSpPr>
          <p:cNvPr id="4" name="Slide Number Placeholder 3"/>
          <p:cNvSpPr>
            <a:spLocks noGrp="1"/>
          </p:cNvSpPr>
          <p:nvPr>
            <p:ph type="sldNum" sz="quarter" idx="10"/>
          </p:nvPr>
        </p:nvSpPr>
        <p:spPr/>
        <p:txBody>
          <a:bodyPr/>
          <a:lstStyle/>
          <a:p>
            <a:fld id="{85C026C3-014A-4C01-9C63-879F29A91397}"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was a mixed-methods</a:t>
            </a:r>
            <a:r>
              <a:rPr lang="en-US" baseline="0" dirty="0" smtClean="0"/>
              <a:t> study, using quantitative numerical tests, such as measures of oral reading fluency, but analyzing these data qualitatively by looking at easily understandable themes, such as averages of specific groups such as low or high readers. This was done to provide valid, reliable data that was easy to implement and apply within the classroom as an educational strategy with demonstrated research backing. </a:t>
            </a:r>
            <a:endParaRPr lang="en-US" dirty="0"/>
          </a:p>
        </p:txBody>
      </p:sp>
      <p:sp>
        <p:nvSpPr>
          <p:cNvPr id="4" name="Slide Number Placeholder 3"/>
          <p:cNvSpPr>
            <a:spLocks noGrp="1"/>
          </p:cNvSpPr>
          <p:nvPr>
            <p:ph type="sldNum" sz="quarter" idx="10"/>
          </p:nvPr>
        </p:nvSpPr>
        <p:spPr/>
        <p:txBody>
          <a:bodyPr/>
          <a:lstStyle/>
          <a:p>
            <a:fld id="{85C026C3-014A-4C01-9C63-879F29A91397}"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research</a:t>
            </a:r>
            <a:r>
              <a:rPr lang="en-US" baseline="0" dirty="0" smtClean="0"/>
              <a:t> project included an in-depth research component, in the form of a literature review. It looked at the three areas previously mentioned, analyzing the effects of reading and writing and the impact they have on students’ futures. Surprisingly, the data indicates that ¼ of adults cannot read well enough to do their daily jobs and almost ¾ of high school seniors cannot write well enough to be considered “proficient”.   This literature review also looked at the research regarding the Matthew Effect. </a:t>
            </a:r>
            <a:r>
              <a:rPr lang="en-US" sz="1200" kern="1200" dirty="0" smtClean="0">
                <a:solidFill>
                  <a:schemeClr val="tx1"/>
                </a:solidFill>
                <a:latin typeface="+mn-lt"/>
                <a:ea typeface="+mn-ea"/>
                <a:cs typeface="+mn-cs"/>
              </a:rPr>
              <a:t>The Matthew Effect has been studied by researchers as they attempt to discover why struggling students do not tend to catch up with their peers, but instead fall further and further behind.</a:t>
            </a:r>
            <a:r>
              <a:rPr lang="en-US" sz="1200" kern="1200" baseline="0" dirty="0" smtClean="0">
                <a:solidFill>
                  <a:schemeClr val="tx1"/>
                </a:solidFill>
                <a:latin typeface="+mn-lt"/>
                <a:ea typeface="+mn-ea"/>
                <a:cs typeface="+mn-cs"/>
              </a:rPr>
              <a:t> This included Hart’s study which found that by age 4, the average student in a welfare family would have experienced 13 million fewer words than a student in a working-class family. Lastly, this literature review analyzed each of the oral language activities and the research that has previously been done. </a:t>
            </a:r>
            <a:endParaRPr lang="en-US" dirty="0"/>
          </a:p>
        </p:txBody>
      </p:sp>
      <p:sp>
        <p:nvSpPr>
          <p:cNvPr id="4" name="Slide Number Placeholder 3"/>
          <p:cNvSpPr>
            <a:spLocks noGrp="1"/>
          </p:cNvSpPr>
          <p:nvPr>
            <p:ph type="sldNum" sz="quarter" idx="10"/>
          </p:nvPr>
        </p:nvSpPr>
        <p:spPr/>
        <p:txBody>
          <a:bodyPr/>
          <a:lstStyle/>
          <a:p>
            <a:fld id="{85C026C3-014A-4C01-9C63-879F29A91397}"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following six oral language</a:t>
            </a:r>
            <a:r>
              <a:rPr lang="en-US" baseline="0" dirty="0" smtClean="0"/>
              <a:t> activities were used in this study: Readers Theater, Book Chats, Poetry Recitation, Show and Tell, I Have, Who Has, and Oral Storytelling.</a:t>
            </a:r>
            <a:endParaRPr lang="en-US" dirty="0"/>
          </a:p>
        </p:txBody>
      </p:sp>
      <p:sp>
        <p:nvSpPr>
          <p:cNvPr id="4" name="Slide Number Placeholder 3"/>
          <p:cNvSpPr>
            <a:spLocks noGrp="1"/>
          </p:cNvSpPr>
          <p:nvPr>
            <p:ph type="sldNum" sz="quarter" idx="10"/>
          </p:nvPr>
        </p:nvSpPr>
        <p:spPr/>
        <p:txBody>
          <a:bodyPr/>
          <a:lstStyle/>
          <a:p>
            <a:fld id="{85C026C3-014A-4C01-9C63-879F29A91397}"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research focused on determining differences between the control and experimental group and themes relating to growth in a particular category. </a:t>
            </a:r>
            <a:endParaRPr lang="en-US" dirty="0"/>
          </a:p>
        </p:txBody>
      </p:sp>
      <p:sp>
        <p:nvSpPr>
          <p:cNvPr id="4" name="Slide Number Placeholder 3"/>
          <p:cNvSpPr>
            <a:spLocks noGrp="1"/>
          </p:cNvSpPr>
          <p:nvPr>
            <p:ph type="sldNum" sz="quarter" idx="10"/>
          </p:nvPr>
        </p:nvSpPr>
        <p:spPr/>
        <p:txBody>
          <a:bodyPr/>
          <a:lstStyle/>
          <a:p>
            <a:fld id="{85C026C3-014A-4C01-9C63-879F29A91397}"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data collection process in this study was fairly predictable, including giving out permission slips, conducting preliminary data collection and assessment, and then giving the prescribed language treatment for a total of 8 weeks before students were again tested and data was compiled. Lastly, the data was analyzed including providing conclusions and recommendations for practice and future study. </a:t>
            </a:r>
            <a:endParaRPr lang="en-US" dirty="0"/>
          </a:p>
        </p:txBody>
      </p:sp>
      <p:sp>
        <p:nvSpPr>
          <p:cNvPr id="4" name="Slide Number Placeholder 3"/>
          <p:cNvSpPr>
            <a:spLocks noGrp="1"/>
          </p:cNvSpPr>
          <p:nvPr>
            <p:ph type="sldNum" sz="quarter" idx="10"/>
          </p:nvPr>
        </p:nvSpPr>
        <p:spPr/>
        <p:txBody>
          <a:bodyPr/>
          <a:lstStyle/>
          <a:p>
            <a:fld id="{85C026C3-014A-4C01-9C63-879F29A91397}" type="slidenum">
              <a:rPr lang="en-US" smtClean="0"/>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448FE8D3-7E71-471B-A01C-D592B8C39B1C}" type="datetimeFigureOut">
              <a:rPr lang="en-US" smtClean="0"/>
              <a:pPr/>
              <a:t>4/26/2013</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583354C-0C16-4FA9-95F3-D6A090F83F8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8FE8D3-7E71-471B-A01C-D592B8C39B1C}" type="datetimeFigureOut">
              <a:rPr lang="en-US" smtClean="0"/>
              <a:pPr/>
              <a:t>4/26/2013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583354C-0C16-4FA9-95F3-D6A090F83F8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448FE8D3-7E71-471B-A01C-D592B8C39B1C}" type="datetimeFigureOut">
              <a:rPr lang="en-US" smtClean="0"/>
              <a:pPr/>
              <a:t>4/26/2013</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583354C-0C16-4FA9-95F3-D6A090F83F8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8FE8D3-7E71-471B-A01C-D592B8C39B1C}" type="datetimeFigureOut">
              <a:rPr lang="en-US" smtClean="0"/>
              <a:pPr/>
              <a:t>4/26/2013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583354C-0C16-4FA9-95F3-D6A090F83F8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48FE8D3-7E71-471B-A01C-D592B8C39B1C}" type="datetimeFigureOut">
              <a:rPr lang="en-US" smtClean="0"/>
              <a:pPr/>
              <a:t>4/26/2013</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9583354C-0C16-4FA9-95F3-D6A090F83F8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48FE8D3-7E71-471B-A01C-D592B8C39B1C}" type="datetimeFigureOut">
              <a:rPr lang="en-US" smtClean="0"/>
              <a:pPr/>
              <a:t>4/26/2013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583354C-0C16-4FA9-95F3-D6A090F83F8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48FE8D3-7E71-471B-A01C-D592B8C39B1C}" type="datetimeFigureOut">
              <a:rPr lang="en-US" smtClean="0"/>
              <a:pPr/>
              <a:t>4/26/2013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583354C-0C16-4FA9-95F3-D6A090F83F8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48FE8D3-7E71-471B-A01C-D592B8C39B1C}" type="datetimeFigureOut">
              <a:rPr lang="en-US" smtClean="0"/>
              <a:pPr/>
              <a:t>4/26/2013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583354C-0C16-4FA9-95F3-D6A090F83F8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448FE8D3-7E71-471B-A01C-D592B8C39B1C}" type="datetimeFigureOut">
              <a:rPr lang="en-US" smtClean="0"/>
              <a:pPr/>
              <a:t>4/26/2013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9583354C-0C16-4FA9-95F3-D6A090F83F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48FE8D3-7E71-471B-A01C-D592B8C39B1C}" type="datetimeFigureOut">
              <a:rPr lang="en-US" smtClean="0"/>
              <a:pPr/>
              <a:t>4/26/2013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583354C-0C16-4FA9-95F3-D6A090F83F8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448FE8D3-7E71-471B-A01C-D592B8C39B1C}" type="datetimeFigureOut">
              <a:rPr lang="en-US" smtClean="0"/>
              <a:pPr/>
              <a:t>4/26/2013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583354C-0C16-4FA9-95F3-D6A090F83F89}"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48FE8D3-7E71-471B-A01C-D592B8C39B1C}" type="datetimeFigureOut">
              <a:rPr lang="en-US" smtClean="0"/>
              <a:pPr/>
              <a:t>4/26/2013</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583354C-0C16-4FA9-95F3-D6A090F83F8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533400"/>
            <a:ext cx="5105400" cy="3429000"/>
          </a:xfrm>
        </p:spPr>
        <p:txBody>
          <a:bodyPr/>
          <a:lstStyle/>
          <a:p>
            <a:pPr algn="ctr"/>
            <a:r>
              <a:rPr lang="en-US" sz="3500" dirty="0" smtClean="0"/>
              <a:t>The impact of oral language strategies on second grade students’ skills in the areas of reading and writing</a:t>
            </a:r>
            <a:endParaRPr lang="en-US" sz="3500" dirty="0"/>
          </a:p>
        </p:txBody>
      </p:sp>
      <p:sp>
        <p:nvSpPr>
          <p:cNvPr id="3" name="Subtitle 2"/>
          <p:cNvSpPr>
            <a:spLocks noGrp="1"/>
          </p:cNvSpPr>
          <p:nvPr>
            <p:ph type="subTitle" idx="1"/>
          </p:nvPr>
        </p:nvSpPr>
        <p:spPr>
          <a:xfrm>
            <a:off x="3352800" y="4343400"/>
            <a:ext cx="5114778" cy="796448"/>
          </a:xfrm>
        </p:spPr>
        <p:txBody>
          <a:bodyPr>
            <a:normAutofit/>
          </a:bodyPr>
          <a:lstStyle/>
          <a:p>
            <a:pPr algn="ctr"/>
            <a:r>
              <a:rPr lang="en-US" sz="3000" dirty="0" smtClean="0"/>
              <a:t>Karissa Tatom</a:t>
            </a:r>
            <a:endParaRPr lang="en-US" sz="3000" dirty="0"/>
          </a:p>
        </p:txBody>
      </p:sp>
      <p:pic>
        <p:nvPicPr>
          <p:cNvPr id="1026" name="Picture 2" descr="C:\Users\Karissa\Downloads\coilogo_horiz_4cp (1).png"/>
          <p:cNvPicPr>
            <a:picLocks noChangeAspect="1" noChangeArrowheads="1"/>
          </p:cNvPicPr>
          <p:nvPr/>
        </p:nvPicPr>
        <p:blipFill>
          <a:blip r:embed="rId3" cstate="print"/>
          <a:srcRect/>
          <a:stretch>
            <a:fillRect/>
          </a:stretch>
        </p:blipFill>
        <p:spPr bwMode="auto">
          <a:xfrm rot="16200000">
            <a:off x="-1534391" y="2296391"/>
            <a:ext cx="6019800" cy="234141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collection process</a:t>
            </a:r>
            <a:endParaRPr lang="en-US" dirty="0"/>
          </a:p>
        </p:txBody>
      </p:sp>
      <p:sp>
        <p:nvSpPr>
          <p:cNvPr id="3" name="Content Placeholder 2"/>
          <p:cNvSpPr>
            <a:spLocks noGrp="1"/>
          </p:cNvSpPr>
          <p:nvPr>
            <p:ph idx="1"/>
          </p:nvPr>
        </p:nvSpPr>
        <p:spPr>
          <a:xfrm>
            <a:off x="457200" y="1609416"/>
            <a:ext cx="7543800" cy="4846320"/>
          </a:xfrm>
        </p:spPr>
        <p:txBody>
          <a:bodyPr>
            <a:noAutofit/>
          </a:bodyPr>
          <a:lstStyle/>
          <a:p>
            <a:r>
              <a:rPr lang="en-US" sz="1700" dirty="0" smtClean="0"/>
              <a:t>Step One: Students from the control and experimental group were given permission slips, after which preliminary data collection and preliminary assessments were given. </a:t>
            </a:r>
          </a:p>
          <a:p>
            <a:endParaRPr lang="en-US" sz="1000" dirty="0" smtClean="0"/>
          </a:p>
          <a:p>
            <a:r>
              <a:rPr lang="en-US" sz="1700" dirty="0" smtClean="0"/>
              <a:t>Step Two: Students from the experimental group participated in ongoing oral language activities from materials currently used in the unit of study. Students from both the control and experimental group were given continuing progress monitors for fluency and writing.</a:t>
            </a:r>
          </a:p>
          <a:p>
            <a:endParaRPr lang="en-US" sz="1000" dirty="0" smtClean="0"/>
          </a:p>
          <a:p>
            <a:r>
              <a:rPr lang="en-US" sz="1700" dirty="0" smtClean="0"/>
              <a:t>Step Three: Students in experimental group continued the prescribed language treatment, while the control group continued the traditional curriculum for approximately 8 weeks.</a:t>
            </a:r>
          </a:p>
          <a:p>
            <a:endParaRPr lang="en-US" sz="1000" dirty="0" smtClean="0"/>
          </a:p>
          <a:p>
            <a:r>
              <a:rPr lang="en-US" sz="1700" dirty="0" smtClean="0"/>
              <a:t>Step Four: Students from both the control and experimental group were tested again for the final writing, phonics, and fluency assessment.</a:t>
            </a:r>
          </a:p>
          <a:p>
            <a:endParaRPr lang="en-US" sz="1000" dirty="0" smtClean="0"/>
          </a:p>
          <a:p>
            <a:r>
              <a:rPr lang="en-US" sz="1700" dirty="0" smtClean="0"/>
              <a:t>Step Five: Data Analysis; Conclusions; Recommendations. </a:t>
            </a:r>
            <a:endParaRPr lang="en-US" sz="17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analysis process</a:t>
            </a:r>
            <a:endParaRPr lang="en-US" dirty="0"/>
          </a:p>
        </p:txBody>
      </p:sp>
      <p:sp>
        <p:nvSpPr>
          <p:cNvPr id="3" name="Content Placeholder 2"/>
          <p:cNvSpPr>
            <a:spLocks noGrp="1"/>
          </p:cNvSpPr>
          <p:nvPr>
            <p:ph idx="1"/>
          </p:nvPr>
        </p:nvSpPr>
        <p:spPr/>
        <p:txBody>
          <a:bodyPr/>
          <a:lstStyle/>
          <a:p>
            <a:pPr marL="0" indent="0">
              <a:buNone/>
            </a:pPr>
            <a:r>
              <a:rPr lang="en-US" dirty="0" smtClean="0"/>
              <a:t>Qualitative data analyses were used in order to determine themes and outcomes from the emergent data. Data were analyzed by comparing gain scores from CORE testing, the IRI, the Progress Monitors, and the Writing Rubric. The scores were compared for each category for the control group and the experimental groups.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3 main conclusions</a:t>
            </a:r>
            <a:endParaRPr lang="en-US" dirty="0"/>
          </a:p>
        </p:txBody>
      </p:sp>
      <p:sp>
        <p:nvSpPr>
          <p:cNvPr id="3" name="Content Placeholder 2"/>
          <p:cNvSpPr>
            <a:spLocks noGrp="1"/>
          </p:cNvSpPr>
          <p:nvPr>
            <p:ph idx="1"/>
          </p:nvPr>
        </p:nvSpPr>
        <p:spPr/>
        <p:txBody>
          <a:bodyPr/>
          <a:lstStyle/>
          <a:p>
            <a:r>
              <a:rPr lang="en-US" dirty="0"/>
              <a:t>C</a:t>
            </a:r>
            <a:r>
              <a:rPr lang="en-US" dirty="0" smtClean="0"/>
              <a:t>orrelation exists between oral language abilities and reading abilities.</a:t>
            </a:r>
          </a:p>
          <a:p>
            <a:r>
              <a:rPr lang="en-US" dirty="0"/>
              <a:t>C</a:t>
            </a:r>
            <a:r>
              <a:rPr lang="en-US" dirty="0" smtClean="0"/>
              <a:t>orrelation exists between oral language abilities and writing abilities.</a:t>
            </a:r>
          </a:p>
          <a:p>
            <a:r>
              <a:rPr lang="en-US" dirty="0" smtClean="0"/>
              <a:t>Academic gains were made in reading and writing, however these gains were affected by the Ceiling Effect.</a:t>
            </a:r>
          </a:p>
          <a:p>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
            </a:r>
            <a:br>
              <a:rPr lang="en-US" sz="3600" dirty="0" smtClean="0"/>
            </a:br>
            <a:r>
              <a:rPr lang="en-US" sz="3100" dirty="0" smtClean="0"/>
              <a:t/>
            </a:r>
            <a:br>
              <a:rPr lang="en-US" sz="3100" dirty="0" smtClean="0"/>
            </a:br>
            <a:r>
              <a:rPr lang="en-US" sz="3100" dirty="0" smtClean="0"/>
              <a:t>Correlations between oral language abilities and reading abilities:</a:t>
            </a:r>
            <a:endParaRPr lang="en-US" sz="3100" dirty="0"/>
          </a:p>
        </p:txBody>
      </p:sp>
      <p:sp>
        <p:nvSpPr>
          <p:cNvPr id="3" name="Content Placeholder 2"/>
          <p:cNvSpPr>
            <a:spLocks noGrp="1"/>
          </p:cNvSpPr>
          <p:nvPr>
            <p:ph idx="1"/>
          </p:nvPr>
        </p:nvSpPr>
        <p:spPr>
          <a:xfrm>
            <a:off x="457200" y="1676400"/>
            <a:ext cx="7239000" cy="4846320"/>
          </a:xfrm>
        </p:spPr>
        <p:txBody>
          <a:bodyPr/>
          <a:lstStyle/>
          <a:p>
            <a:r>
              <a:rPr lang="en-US" dirty="0" smtClean="0"/>
              <a:t>Out of 17 averaged reading data pieces, experimental made more growth than control group in 15 data pieces</a:t>
            </a:r>
          </a:p>
          <a:p>
            <a:r>
              <a:rPr lang="en-US" dirty="0" smtClean="0"/>
              <a:t>Out of 17 averaged reading data pieces, control made more growth than experimental group in 2 data pieces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Correlations between oral language abilities and writing abilities:</a:t>
            </a:r>
          </a:p>
        </p:txBody>
      </p:sp>
      <p:sp>
        <p:nvSpPr>
          <p:cNvPr id="3" name="Content Placeholder 2"/>
          <p:cNvSpPr>
            <a:spLocks noGrp="1"/>
          </p:cNvSpPr>
          <p:nvPr>
            <p:ph idx="1"/>
          </p:nvPr>
        </p:nvSpPr>
        <p:spPr/>
        <p:txBody>
          <a:bodyPr/>
          <a:lstStyle/>
          <a:p>
            <a:r>
              <a:rPr lang="en-US" dirty="0" smtClean="0"/>
              <a:t>Out of 3 averaged writing data pieces, experimental made more growth than control group in 3 data pieces</a:t>
            </a:r>
          </a:p>
          <a:p>
            <a:r>
              <a:rPr lang="en-US" dirty="0" smtClean="0"/>
              <a:t>Out of 3 averaged writing data pieces, control made more growth than experimental in 0 data pieces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Academic gains in reading and writing were affected by the Ceiling Effect in the following ways:</a:t>
            </a:r>
          </a:p>
        </p:txBody>
      </p:sp>
      <p:sp>
        <p:nvSpPr>
          <p:cNvPr id="3" name="Content Placeholder 2"/>
          <p:cNvSpPr>
            <a:spLocks noGrp="1"/>
          </p:cNvSpPr>
          <p:nvPr>
            <p:ph idx="1"/>
          </p:nvPr>
        </p:nvSpPr>
        <p:spPr/>
        <p:txBody>
          <a:bodyPr/>
          <a:lstStyle/>
          <a:p>
            <a:r>
              <a:rPr lang="en-US" dirty="0" smtClean="0"/>
              <a:t>CORE</a:t>
            </a:r>
          </a:p>
          <a:p>
            <a:pPr marL="512064" lvl="2" indent="-274320">
              <a:spcBef>
                <a:spcPts val="600"/>
              </a:spcBef>
              <a:buClr>
                <a:schemeClr val="tx2"/>
              </a:buClr>
              <a:buSzPct val="73000"/>
              <a:buFont typeface="Wingdings 2"/>
              <a:buChar char=""/>
            </a:pPr>
            <a:r>
              <a:rPr lang="en-US" dirty="0" smtClean="0"/>
              <a:t>4 in experimental, 1 in control that achieved mastery at the midterm CORE. Students are not retested if mastery is achieved.</a:t>
            </a:r>
          </a:p>
          <a:p>
            <a:pPr marL="512064" lvl="2" indent="-274320">
              <a:spcBef>
                <a:spcPts val="600"/>
              </a:spcBef>
              <a:buClr>
                <a:schemeClr val="tx2"/>
              </a:buClr>
              <a:buSzPct val="73000"/>
              <a:buFont typeface="Wingdings 2"/>
              <a:buChar char=""/>
            </a:pPr>
            <a:r>
              <a:rPr lang="en-US" dirty="0" smtClean="0"/>
              <a:t>212 total points possible</a:t>
            </a:r>
          </a:p>
          <a:p>
            <a:pPr>
              <a:buNone/>
            </a:pPr>
            <a:endParaRPr lang="en-US" dirty="0" smtClean="0"/>
          </a:p>
          <a:p>
            <a:r>
              <a:rPr lang="en-US" dirty="0" smtClean="0"/>
              <a:t>Writing</a:t>
            </a:r>
          </a:p>
          <a:p>
            <a:pPr marL="521208" lvl="3" indent="-274320">
              <a:spcBef>
                <a:spcPts val="600"/>
              </a:spcBef>
              <a:buClr>
                <a:schemeClr val="tx2"/>
              </a:buClr>
              <a:buSzPct val="73000"/>
              <a:buFont typeface="Wingdings 2"/>
              <a:buChar char=""/>
            </a:pPr>
            <a:r>
              <a:rPr lang="en-US" dirty="0" smtClean="0">
                <a:solidFill>
                  <a:schemeClr val="tx1"/>
                </a:solidFill>
              </a:rPr>
              <a:t>2 in experimental, 0 in control that got the top score on the initial assessment.</a:t>
            </a:r>
          </a:p>
          <a:p>
            <a:pPr marL="521208" lvl="3" indent="-274320">
              <a:spcBef>
                <a:spcPts val="600"/>
              </a:spcBef>
              <a:buClr>
                <a:schemeClr val="tx2"/>
              </a:buClr>
              <a:buSzPct val="73000"/>
              <a:buFont typeface="Wingdings 2"/>
              <a:buChar char=""/>
            </a:pPr>
            <a:r>
              <a:rPr lang="en-US" dirty="0" smtClean="0">
                <a:solidFill>
                  <a:schemeClr val="tx1"/>
                </a:solidFill>
              </a:rPr>
              <a:t>16 total points possible</a:t>
            </a:r>
          </a:p>
          <a:p>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smtClean="0"/>
              <a:t>Recommendations </a:t>
            </a:r>
            <a:br>
              <a:rPr lang="en-US" sz="3000" dirty="0" smtClean="0"/>
            </a:br>
            <a:r>
              <a:rPr lang="en-US" sz="3000" dirty="0" smtClean="0"/>
              <a:t>for Future </a:t>
            </a:r>
            <a:r>
              <a:rPr lang="en-US" sz="3000" dirty="0" smtClean="0"/>
              <a:t>Research</a:t>
            </a:r>
            <a:endParaRPr lang="en-US" sz="3000" dirty="0"/>
          </a:p>
        </p:txBody>
      </p:sp>
      <p:sp>
        <p:nvSpPr>
          <p:cNvPr id="3" name="Content Placeholder 2"/>
          <p:cNvSpPr>
            <a:spLocks noGrp="1"/>
          </p:cNvSpPr>
          <p:nvPr>
            <p:ph idx="1"/>
          </p:nvPr>
        </p:nvSpPr>
        <p:spPr/>
        <p:txBody>
          <a:bodyPr>
            <a:normAutofit fontScale="85000" lnSpcReduction="20000"/>
          </a:bodyPr>
          <a:lstStyle/>
          <a:p>
            <a:r>
              <a:rPr lang="en-US" sz="3000" dirty="0" smtClean="0"/>
              <a:t>Population change</a:t>
            </a:r>
          </a:p>
          <a:p>
            <a:pPr lvl="1"/>
            <a:r>
              <a:rPr lang="en-US" sz="2700" dirty="0" smtClean="0"/>
              <a:t>There is a large majority of top students in the experimental group out of all five classes</a:t>
            </a:r>
          </a:p>
          <a:p>
            <a:pPr lvl="1"/>
            <a:r>
              <a:rPr lang="en-US" sz="2700" dirty="0" smtClean="0"/>
              <a:t>There is more experimental low students in bottom 20 in ranking than control low students</a:t>
            </a:r>
          </a:p>
          <a:p>
            <a:pPr lvl="2"/>
            <a:r>
              <a:rPr lang="en-US" sz="2400" dirty="0" smtClean="0"/>
              <a:t>Does this change the results?</a:t>
            </a:r>
          </a:p>
          <a:p>
            <a:r>
              <a:rPr lang="en-US" sz="3000" dirty="0" smtClean="0"/>
              <a:t>Administering more tests/different tests</a:t>
            </a:r>
          </a:p>
          <a:p>
            <a:pPr lvl="1"/>
            <a:r>
              <a:rPr lang="en-US" sz="2700" dirty="0" smtClean="0"/>
              <a:t>Ceiling Effect</a:t>
            </a:r>
          </a:p>
          <a:p>
            <a:pPr lvl="2"/>
            <a:r>
              <a:rPr lang="en-US" sz="2400" dirty="0" smtClean="0"/>
              <a:t>If students were given more tests or different tests would there be different results (IRI)?</a:t>
            </a:r>
          </a:p>
          <a:p>
            <a:r>
              <a:rPr lang="en-US" sz="3000" dirty="0" smtClean="0"/>
              <a:t>Sorting populations into different categories</a:t>
            </a:r>
          </a:p>
          <a:p>
            <a:pPr lvl="1"/>
            <a:r>
              <a:rPr lang="en-US" sz="2700" dirty="0" smtClean="0"/>
              <a:t>The researcher determined specific categories</a:t>
            </a:r>
          </a:p>
          <a:p>
            <a:pPr lvl="2"/>
            <a:r>
              <a:rPr lang="en-US" sz="2400" dirty="0" smtClean="0"/>
              <a:t>If students were sorted into different categories (low, medium, and high) would there be a difference?</a:t>
            </a:r>
            <a:r>
              <a:rPr lang="en-US" sz="2400" dirty="0" smtClean="0">
                <a:solidFill>
                  <a:srgbClr val="FF0000"/>
                </a:solidFill>
              </a:rPr>
              <a:t> </a:t>
            </a:r>
          </a:p>
          <a:p>
            <a:pPr lvl="1"/>
            <a:endParaRPr lang="en-US" sz="2700"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Recommendations </a:t>
            </a:r>
            <a:br>
              <a:rPr lang="en-US" sz="4000" dirty="0" smtClean="0"/>
            </a:br>
            <a:r>
              <a:rPr lang="en-US" sz="4000" dirty="0" smtClean="0"/>
              <a:t>for Future </a:t>
            </a:r>
            <a:r>
              <a:rPr lang="en-US" sz="4000" dirty="0" smtClean="0"/>
              <a:t>Practice</a:t>
            </a:r>
            <a:endParaRPr lang="en-US" dirty="0"/>
          </a:p>
        </p:txBody>
      </p:sp>
      <p:sp>
        <p:nvSpPr>
          <p:cNvPr id="3" name="Content Placeholder 2"/>
          <p:cNvSpPr>
            <a:spLocks noGrp="1"/>
          </p:cNvSpPr>
          <p:nvPr>
            <p:ph idx="1"/>
          </p:nvPr>
        </p:nvSpPr>
        <p:spPr/>
        <p:txBody>
          <a:bodyPr/>
          <a:lstStyle/>
          <a:p>
            <a:pPr marL="0" indent="0">
              <a:buNone/>
            </a:pPr>
            <a:r>
              <a:rPr lang="en-US" dirty="0" smtClean="0"/>
              <a:t>Based on previous research and the data from this study, oral language activities are correlated with gains in reading and writing. These activities are motivating and enjoyable to students and provide an excellent way to practice language within the classroom.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 in oral language</a:t>
            </a:r>
            <a:endParaRPr lang="en-US" dirty="0"/>
          </a:p>
        </p:txBody>
      </p:sp>
      <p:sp>
        <p:nvSpPr>
          <p:cNvPr id="3" name="Content Placeholder 2"/>
          <p:cNvSpPr>
            <a:spLocks noGrp="1"/>
          </p:cNvSpPr>
          <p:nvPr>
            <p:ph idx="1"/>
          </p:nvPr>
        </p:nvSpPr>
        <p:spPr>
          <a:xfrm>
            <a:off x="457200" y="1609416"/>
            <a:ext cx="7239000" cy="5019984"/>
          </a:xfrm>
        </p:spPr>
        <p:txBody>
          <a:bodyPr>
            <a:normAutofit fontScale="92500"/>
          </a:bodyPr>
          <a:lstStyle/>
          <a:p>
            <a:pPr>
              <a:lnSpc>
                <a:spcPct val="90000"/>
              </a:lnSpc>
            </a:pPr>
            <a:r>
              <a:rPr lang="en-US" sz="2800" dirty="0" smtClean="0"/>
              <a:t>As a beginning teacher who took multiple speech courses, I was interested in the impact of the oral language on students’ academics after experiencing personal benefits from participating in speech and debate.</a:t>
            </a:r>
            <a:r>
              <a:rPr lang="en-US" sz="2400" dirty="0" smtClean="0"/>
              <a:t> </a:t>
            </a:r>
          </a:p>
          <a:p>
            <a:pPr>
              <a:lnSpc>
                <a:spcPct val="90000"/>
              </a:lnSpc>
            </a:pPr>
            <a:endParaRPr lang="en-US" sz="1000" dirty="0" smtClean="0"/>
          </a:p>
          <a:p>
            <a:pPr>
              <a:lnSpc>
                <a:spcPct val="90000"/>
              </a:lnSpc>
            </a:pPr>
            <a:r>
              <a:rPr lang="en-US" sz="2800" dirty="0" smtClean="0"/>
              <a:t>As a student teacher, I hoped to better educate myself about reading and writing so I may implement effective strategies.</a:t>
            </a:r>
            <a:endParaRPr lang="en-US" sz="2400" dirty="0" smtClean="0"/>
          </a:p>
          <a:p>
            <a:pPr>
              <a:lnSpc>
                <a:spcPct val="90000"/>
              </a:lnSpc>
            </a:pPr>
            <a:endParaRPr lang="en-US" sz="1000" dirty="0" smtClean="0"/>
          </a:p>
          <a:p>
            <a:pPr>
              <a:lnSpc>
                <a:spcPct val="90000"/>
              </a:lnSpc>
            </a:pPr>
            <a:r>
              <a:rPr lang="en-US" sz="2800" dirty="0" smtClean="0"/>
              <a:t>As a researcher, I hoped to contribute to the understanding of the role of oral language and its effect on reading and writing skills.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the study</a:t>
            </a:r>
            <a:endParaRPr lang="en-US" dirty="0"/>
          </a:p>
        </p:txBody>
      </p:sp>
      <p:sp>
        <p:nvSpPr>
          <p:cNvPr id="3" name="Content Placeholder 2"/>
          <p:cNvSpPr>
            <a:spLocks noGrp="1"/>
          </p:cNvSpPr>
          <p:nvPr>
            <p:ph idx="1"/>
          </p:nvPr>
        </p:nvSpPr>
        <p:spPr/>
        <p:txBody>
          <a:bodyPr/>
          <a:lstStyle/>
          <a:p>
            <a:r>
              <a:rPr lang="en-US" dirty="0" smtClean="0"/>
              <a:t>To supply information on the role of oral language skills on </a:t>
            </a:r>
            <a:r>
              <a:rPr lang="en-US" dirty="0" smtClean="0"/>
              <a:t>reading </a:t>
            </a:r>
            <a:r>
              <a:rPr lang="en-US" dirty="0" smtClean="0"/>
              <a:t>and writing abilities based on previous research that revealed connections between reading and writing and oral language and by conducting oral language activities at the second grade level.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Questions</a:t>
            </a:r>
            <a:endParaRPr lang="en-US" dirty="0"/>
          </a:p>
        </p:txBody>
      </p:sp>
      <p:sp>
        <p:nvSpPr>
          <p:cNvPr id="3" name="Content Placeholder 2"/>
          <p:cNvSpPr>
            <a:spLocks noGrp="1"/>
          </p:cNvSpPr>
          <p:nvPr>
            <p:ph idx="1"/>
          </p:nvPr>
        </p:nvSpPr>
        <p:spPr/>
        <p:txBody>
          <a:bodyPr/>
          <a:lstStyle/>
          <a:p>
            <a:r>
              <a:rPr lang="en-US" sz="3200" dirty="0" smtClean="0"/>
              <a:t>1. Is there a correlation between oral language abilities and reading abilities at the second grade level?</a:t>
            </a:r>
          </a:p>
          <a:p>
            <a:endParaRPr lang="en-US" sz="3200" dirty="0" smtClean="0"/>
          </a:p>
          <a:p>
            <a:r>
              <a:rPr lang="en-US" sz="3200" dirty="0" smtClean="0"/>
              <a:t>2. Is there a correlation between oral language abilities and writing abilities at the second grade level?</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Conceptual framework</a:t>
            </a:r>
            <a:endParaRPr lang="en-US" dirty="0"/>
          </a:p>
        </p:txBody>
      </p:sp>
      <p:sp>
        <p:nvSpPr>
          <p:cNvPr id="3" name="Content Placeholder 2"/>
          <p:cNvSpPr>
            <a:spLocks noGrp="1"/>
          </p:cNvSpPr>
          <p:nvPr>
            <p:ph idx="1"/>
          </p:nvPr>
        </p:nvSpPr>
        <p:spPr/>
        <p:txBody>
          <a:bodyPr>
            <a:normAutofit/>
          </a:bodyPr>
          <a:lstStyle/>
          <a:p>
            <a:r>
              <a:rPr lang="en-US" dirty="0" smtClean="0"/>
              <a:t>The paradigm of both positivism and constructivism were used in this study. Rosa (2010) details, that positivism is often linked to the scientific method and placing value on unbiased information. Within this study, the numerical data pieces reflect this perspective. The analysis of the data pieces though, are more related to a qualitative study, which focuses on making conclusions that have practical, real-world value.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review</a:t>
            </a:r>
            <a:endParaRPr lang="en-US" dirty="0"/>
          </a:p>
        </p:txBody>
      </p:sp>
      <p:sp>
        <p:nvSpPr>
          <p:cNvPr id="3" name="Content Placeholder 2"/>
          <p:cNvSpPr>
            <a:spLocks noGrp="1"/>
          </p:cNvSpPr>
          <p:nvPr>
            <p:ph idx="1"/>
          </p:nvPr>
        </p:nvSpPr>
        <p:spPr/>
        <p:txBody>
          <a:bodyPr>
            <a:normAutofit lnSpcReduction="10000"/>
          </a:bodyPr>
          <a:lstStyle/>
          <a:p>
            <a:r>
              <a:rPr lang="en-US" dirty="0" smtClean="0"/>
              <a:t>Reading</a:t>
            </a:r>
          </a:p>
          <a:p>
            <a:pPr lvl="1"/>
            <a:r>
              <a:rPr lang="en-US" dirty="0" smtClean="0"/>
              <a:t>Effects of Reading</a:t>
            </a:r>
          </a:p>
          <a:p>
            <a:pPr lvl="2"/>
            <a:r>
              <a:rPr lang="en-US" dirty="0" smtClean="0"/>
              <a:t>20% of children unable to read well enough to understand, 25% of adults unable to read well enough to do their daily jobs</a:t>
            </a:r>
          </a:p>
          <a:p>
            <a:pPr lvl="1"/>
            <a:r>
              <a:rPr lang="en-US" dirty="0" smtClean="0"/>
              <a:t>The Matthew Effect</a:t>
            </a:r>
          </a:p>
          <a:p>
            <a:pPr lvl="2"/>
            <a:r>
              <a:rPr lang="en-US" dirty="0" smtClean="0"/>
              <a:t>13 million word gap</a:t>
            </a:r>
          </a:p>
          <a:p>
            <a:r>
              <a:rPr lang="en-US" dirty="0" smtClean="0"/>
              <a:t>Writing </a:t>
            </a:r>
          </a:p>
          <a:p>
            <a:pPr lvl="1"/>
            <a:r>
              <a:rPr lang="en-US" dirty="0" smtClean="0"/>
              <a:t>Effects of Writing</a:t>
            </a:r>
          </a:p>
          <a:p>
            <a:pPr lvl="2"/>
            <a:r>
              <a:rPr lang="en-US" dirty="0" smtClean="0"/>
              <a:t>24% proficiency in grade 12</a:t>
            </a:r>
          </a:p>
          <a:p>
            <a:r>
              <a:rPr lang="en-US" dirty="0" smtClean="0"/>
              <a:t>Oral Language Activities</a:t>
            </a:r>
          </a:p>
          <a:p>
            <a:pPr lvl="1"/>
            <a:r>
              <a:rPr lang="en-US" dirty="0" smtClean="0"/>
              <a:t>Descriptions of Oral Language Activities</a:t>
            </a:r>
          </a:p>
          <a:p>
            <a:pPr lvl="1"/>
            <a:r>
              <a:rPr lang="en-US" dirty="0" smtClean="0"/>
              <a:t>Research on Oral Language Activities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Oral language activities</a:t>
            </a:r>
            <a:endParaRPr lang="en-US" dirty="0"/>
          </a:p>
        </p:txBody>
      </p:sp>
      <p:sp>
        <p:nvSpPr>
          <p:cNvPr id="3" name="Content Placeholder 2"/>
          <p:cNvSpPr>
            <a:spLocks noGrp="1"/>
          </p:cNvSpPr>
          <p:nvPr>
            <p:ph idx="1"/>
          </p:nvPr>
        </p:nvSpPr>
        <p:spPr/>
        <p:txBody>
          <a:bodyPr>
            <a:normAutofit lnSpcReduction="10000"/>
          </a:bodyPr>
          <a:lstStyle/>
          <a:p>
            <a:r>
              <a:rPr lang="en-US" dirty="0" smtClean="0"/>
              <a:t>Readers Theater</a:t>
            </a:r>
          </a:p>
          <a:p>
            <a:endParaRPr lang="en-US" dirty="0" smtClean="0"/>
          </a:p>
          <a:p>
            <a:r>
              <a:rPr lang="en-US" dirty="0" smtClean="0"/>
              <a:t>Book Chats</a:t>
            </a:r>
          </a:p>
          <a:p>
            <a:endParaRPr lang="en-US" dirty="0" smtClean="0"/>
          </a:p>
          <a:p>
            <a:r>
              <a:rPr lang="en-US" dirty="0" smtClean="0"/>
              <a:t>Poetry Recitation</a:t>
            </a:r>
          </a:p>
          <a:p>
            <a:endParaRPr lang="en-US" dirty="0" smtClean="0"/>
          </a:p>
          <a:p>
            <a:r>
              <a:rPr lang="en-US" dirty="0" smtClean="0"/>
              <a:t>Show and Tell</a:t>
            </a:r>
          </a:p>
          <a:p>
            <a:endParaRPr lang="en-US" dirty="0" smtClean="0"/>
          </a:p>
          <a:p>
            <a:r>
              <a:rPr lang="en-US" dirty="0" smtClean="0"/>
              <a:t>I Have, Who Has</a:t>
            </a:r>
          </a:p>
          <a:p>
            <a:endParaRPr lang="en-US" dirty="0" smtClean="0"/>
          </a:p>
          <a:p>
            <a:r>
              <a:rPr lang="en-US" dirty="0" smtClean="0"/>
              <a:t>Oral Storytelling</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Methodology</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This was a mixed methods study, using quantitative data pieces and qualitative analysis methods.</a:t>
            </a:r>
          </a:p>
          <a:p>
            <a:pPr marL="0" indent="0">
              <a:buNone/>
            </a:pPr>
            <a:r>
              <a:rPr lang="en-US" dirty="0" smtClean="0"/>
              <a:t> </a:t>
            </a:r>
          </a:p>
          <a:p>
            <a:pPr marL="0" indent="0">
              <a:buNone/>
            </a:pPr>
            <a:r>
              <a:rPr lang="en-US" dirty="0" smtClean="0"/>
              <a:t>The research used qualitative analysis to determine:</a:t>
            </a:r>
          </a:p>
          <a:p>
            <a:pPr marL="0" indent="0">
              <a:buFont typeface="Wingdings" pitchFamily="2" charset="2"/>
              <a:buChar char="§"/>
            </a:pPr>
            <a:r>
              <a:rPr lang="en-US" dirty="0" smtClean="0"/>
              <a:t>Differences between control and experimental groups</a:t>
            </a:r>
          </a:p>
          <a:p>
            <a:pPr marL="0" indent="0">
              <a:buFont typeface="Wingdings" pitchFamily="2" charset="2"/>
              <a:buChar char="§"/>
            </a:pPr>
            <a:r>
              <a:rPr lang="en-US" dirty="0" smtClean="0"/>
              <a:t>Themes relating to growth in a particular category (</a:t>
            </a:r>
            <a:r>
              <a:rPr lang="en-US" dirty="0" err="1" smtClean="0"/>
              <a:t>ie</a:t>
            </a:r>
            <a:r>
              <a:rPr lang="en-US" dirty="0" smtClean="0"/>
              <a:t>. phonics</a:t>
            </a:r>
            <a:r>
              <a:rPr lang="en-US" dirty="0" smtClean="0"/>
              <a:t>)</a:t>
            </a:r>
            <a:endParaRPr lang="en-US" dirty="0" smtClean="0"/>
          </a:p>
          <a:p>
            <a:pPr marL="0" indent="0">
              <a:buFontTx/>
              <a:buChar char="-"/>
            </a:pPr>
            <a:endParaRPr lang="en-US" dirty="0" smtClean="0"/>
          </a:p>
          <a:p>
            <a:pPr marL="0" indent="0">
              <a:buNone/>
            </a:pPr>
            <a:r>
              <a:rPr lang="en-US" dirty="0" smtClean="0"/>
              <a:t>Students from the experimental group received:</a:t>
            </a:r>
          </a:p>
          <a:p>
            <a:pPr marL="0" indent="0">
              <a:buFont typeface="Wingdings" pitchFamily="2" charset="2"/>
              <a:buChar char="§"/>
            </a:pPr>
            <a:r>
              <a:rPr lang="en-US" dirty="0" smtClean="0"/>
              <a:t>30 minutes twice a week of oral language strategies practice with six different oral language activities for a total of eight weeks</a:t>
            </a:r>
          </a:p>
          <a:p>
            <a:pPr marL="0" indent="0">
              <a:buNone/>
            </a:pPr>
            <a:endParaRPr lang="en-US" dirty="0" smtClean="0"/>
          </a:p>
          <a:p>
            <a:pPr marL="0" indent="0">
              <a:buNone/>
            </a:pP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participants</a:t>
            </a:r>
            <a:endParaRPr lang="en-US" dirty="0"/>
          </a:p>
        </p:txBody>
      </p:sp>
      <p:sp>
        <p:nvSpPr>
          <p:cNvPr id="3" name="Content Placeholder 2"/>
          <p:cNvSpPr>
            <a:spLocks noGrp="1"/>
          </p:cNvSpPr>
          <p:nvPr>
            <p:ph idx="1"/>
          </p:nvPr>
        </p:nvSpPr>
        <p:spPr/>
        <p:txBody>
          <a:bodyPr/>
          <a:lstStyle/>
          <a:p>
            <a:r>
              <a:rPr lang="en-US" dirty="0" smtClean="0"/>
              <a:t>This study was conducted in an elementary school setting in the Northwest region of the United States, with second grade participants, ages 7-8. </a:t>
            </a:r>
          </a:p>
          <a:p>
            <a:endParaRPr lang="en-US" dirty="0" smtClean="0"/>
          </a:p>
          <a:p>
            <a:r>
              <a:rPr lang="en-US" dirty="0" smtClean="0"/>
              <a:t>The experimental group was comprised of one class and had 22 student participants. The control group was comprised of another class and there were 12 student participants.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330</TotalTime>
  <Words>2235</Words>
  <Application>Microsoft Office PowerPoint</Application>
  <PresentationFormat>On-screen Show (4:3)</PresentationFormat>
  <Paragraphs>128</Paragraphs>
  <Slides>17</Slides>
  <Notes>16</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Opulent</vt:lpstr>
      <vt:lpstr>The impact of oral language strategies on second grade students’ skills in the areas of reading and writing</vt:lpstr>
      <vt:lpstr>Interest in oral language</vt:lpstr>
      <vt:lpstr>Purpose of the study</vt:lpstr>
      <vt:lpstr>Research Questions</vt:lpstr>
      <vt:lpstr>Conceptual framework</vt:lpstr>
      <vt:lpstr>Literature review</vt:lpstr>
      <vt:lpstr>Oral language activities</vt:lpstr>
      <vt:lpstr>Methodology</vt:lpstr>
      <vt:lpstr>participants</vt:lpstr>
      <vt:lpstr>Data collection process</vt:lpstr>
      <vt:lpstr>Data analysis process</vt:lpstr>
      <vt:lpstr>3 main conclusions</vt:lpstr>
      <vt:lpstr>  Correlations between oral language abilities and reading abilities:</vt:lpstr>
      <vt:lpstr>Correlations between oral language abilities and writing abilities:</vt:lpstr>
      <vt:lpstr>Academic gains in reading and writing were affected by the Ceiling Effect in the following ways:</vt:lpstr>
      <vt:lpstr>Recommendations  for Future Research</vt:lpstr>
      <vt:lpstr>Recommendations  for Future Practice</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impact of oral language strategies on second grade students’ skills in the areas of reading and writing</dc:title>
  <dc:creator>Karissa</dc:creator>
  <cp:lastModifiedBy>Karissa</cp:lastModifiedBy>
  <cp:revision>55</cp:revision>
  <dcterms:created xsi:type="dcterms:W3CDTF">2013-04-22T02:15:07Z</dcterms:created>
  <dcterms:modified xsi:type="dcterms:W3CDTF">2013-04-27T03:34:45Z</dcterms:modified>
</cp:coreProperties>
</file>